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C6534F3-1AE7-47ED-8928-4084A90AEB74}" type="datetimeFigureOut">
              <a:rPr lang="en-US" smtClean="0"/>
              <a:t>2/18/2021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2D13B51-3863-4240-B8FC-927134874764}"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6534F3-1AE7-47ED-8928-4084A90AEB74}" type="datetimeFigureOut">
              <a:rPr lang="en-US" smtClean="0"/>
              <a:t>2/18/2021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D13B51-3863-4240-B8FC-92713487476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6534F3-1AE7-47ED-8928-4084A90AEB74}" type="datetimeFigureOut">
              <a:rPr lang="en-US" smtClean="0"/>
              <a:t>2/18/2021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D13B51-3863-4240-B8FC-92713487476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6534F3-1AE7-47ED-8928-4084A90AEB74}" type="datetimeFigureOut">
              <a:rPr lang="en-US" smtClean="0"/>
              <a:t>2/18/2021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D13B51-3863-4240-B8FC-92713487476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C6534F3-1AE7-47ED-8928-4084A90AEB74}" type="datetimeFigureOut">
              <a:rPr lang="en-US" smtClean="0"/>
              <a:t>2/18/2021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D13B51-3863-4240-B8FC-927134874764}"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C6534F3-1AE7-47ED-8928-4084A90AEB74}" type="datetimeFigureOut">
              <a:rPr lang="en-US" smtClean="0"/>
              <a:t>2/18/2021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D13B51-3863-4240-B8FC-92713487476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C6534F3-1AE7-47ED-8928-4084A90AEB74}" type="datetimeFigureOut">
              <a:rPr lang="en-US" smtClean="0"/>
              <a:t>2/18/2021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2D13B51-3863-4240-B8FC-92713487476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C6534F3-1AE7-47ED-8928-4084A90AEB74}" type="datetimeFigureOut">
              <a:rPr lang="en-US" smtClean="0"/>
              <a:t>2/18/2021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2D13B51-3863-4240-B8FC-92713487476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C6534F3-1AE7-47ED-8928-4084A90AEB74}" type="datetimeFigureOut">
              <a:rPr lang="en-US" smtClean="0"/>
              <a:t>2/18/2021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2D13B51-3863-4240-B8FC-927134874764}"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C6534F3-1AE7-47ED-8928-4084A90AEB74}" type="datetimeFigureOut">
              <a:rPr lang="en-US" smtClean="0"/>
              <a:t>2/18/2021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D13B51-3863-4240-B8FC-92713487476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C6534F3-1AE7-47ED-8928-4084A90AEB74}" type="datetimeFigureOut">
              <a:rPr lang="en-US" smtClean="0"/>
              <a:t>2/18/2021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D13B51-3863-4240-B8FC-927134874764}"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C6534F3-1AE7-47ED-8928-4084A90AEB74}" type="datetimeFigureOut">
              <a:rPr lang="en-US" smtClean="0"/>
              <a:t>2/18/2021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2D13B51-3863-4240-B8FC-927134874764}"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rklawcorp.com/practice/wrongful-death/"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rklawcorp.com/practice/catastrophic-injuries/"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hyperlink" Target="mailto:info@yorklawcorp.com" TargetMode="External"/><Relationship Id="rId4" Type="http://schemas.openxmlformats.org/officeDocument/2006/relationships/hyperlink" Target="https://www.yorklawcorp.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28" y="1071546"/>
            <a:ext cx="7406640" cy="785818"/>
          </a:xfrm>
        </p:spPr>
        <p:txBody>
          <a:bodyPr>
            <a:normAutofit fontScale="90000"/>
          </a:bodyPr>
          <a:lstStyle/>
          <a:p>
            <a:r>
              <a:rPr lang="en-IN" dirty="0" smtClean="0">
                <a:solidFill>
                  <a:srgbClr val="0070C0"/>
                </a:solidFill>
              </a:rPr>
              <a:t>What is Wrongful Death Lawyers?</a:t>
            </a:r>
            <a:endParaRPr lang="en-US" dirty="0">
              <a:solidFill>
                <a:srgbClr val="0070C0"/>
              </a:solidFill>
            </a:endParaRPr>
          </a:p>
        </p:txBody>
      </p:sp>
      <p:sp>
        <p:nvSpPr>
          <p:cNvPr id="3" name="Subtitle 2"/>
          <p:cNvSpPr>
            <a:spLocks noGrp="1"/>
          </p:cNvSpPr>
          <p:nvPr>
            <p:ph type="subTitle" idx="1"/>
          </p:nvPr>
        </p:nvSpPr>
        <p:spPr>
          <a:xfrm>
            <a:off x="1285852" y="2357430"/>
            <a:ext cx="7500990" cy="2714644"/>
          </a:xfrm>
        </p:spPr>
        <p:txBody>
          <a:bodyPr>
            <a:normAutofit fontScale="92500" lnSpcReduction="20000"/>
          </a:bodyPr>
          <a:lstStyle/>
          <a:p>
            <a:pPr algn="just"/>
            <a:r>
              <a:rPr lang="en-US" dirty="0" smtClean="0">
                <a:latin typeface="Cambria" pitchFamily="18" charset="0"/>
                <a:ea typeface="Cambria" pitchFamily="18" charset="0"/>
              </a:rPr>
              <a:t>Death resulting from an avoidable harm, either by wrongful conduct or gross negligence, is called “</a:t>
            </a:r>
            <a:r>
              <a:rPr lang="en-US" dirty="0" smtClean="0">
                <a:latin typeface="Cambria" pitchFamily="18" charset="0"/>
                <a:ea typeface="Cambria" pitchFamily="18" charset="0"/>
                <a:hlinkClick r:id="rId2"/>
              </a:rPr>
              <a:t>wrongful death</a:t>
            </a:r>
            <a:r>
              <a:rPr lang="en-US" dirty="0" smtClean="0">
                <a:latin typeface="Cambria" pitchFamily="18" charset="0"/>
                <a:ea typeface="Cambria" pitchFamily="18" charset="0"/>
              </a:rPr>
              <a:t>.” In legal terms, it is known as a preventable death. This means that if the responsible party had acted as a reasonable person under the same or similar circumstances, the death would not have occurred. In elder or nursing home abuse and neglect cases, it occurs when the elderly patient dies as a result of neglect, abuse or inadequate treatment or care.</a:t>
            </a:r>
            <a:endParaRPr lang="en-US"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3"/>
          <a:srcRect/>
          <a:stretch>
            <a:fillRect/>
          </a:stretch>
        </p:blipFill>
        <p:spPr bwMode="auto">
          <a:xfrm>
            <a:off x="5915057" y="0"/>
            <a:ext cx="3228975" cy="876300"/>
          </a:xfrm>
          <a:prstGeom prst="rect">
            <a:avLst/>
          </a:prstGeom>
          <a:noFill/>
        </p:spPr>
      </p:pic>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071546"/>
            <a:ext cx="7406640" cy="1000132"/>
          </a:xfrm>
        </p:spPr>
        <p:txBody>
          <a:bodyPr>
            <a:normAutofit fontScale="90000"/>
          </a:bodyPr>
          <a:lstStyle/>
          <a:p>
            <a:r>
              <a:rPr lang="en-IN" dirty="0" smtClean="0">
                <a:solidFill>
                  <a:srgbClr val="0070C0"/>
                </a:solidFill>
              </a:rPr>
              <a:t>Types of Wrongful Death Lawyers</a:t>
            </a:r>
            <a:endParaRPr lang="en-US" dirty="0">
              <a:solidFill>
                <a:srgbClr val="0070C0"/>
              </a:solidFill>
            </a:endParaRPr>
          </a:p>
        </p:txBody>
      </p:sp>
      <p:sp>
        <p:nvSpPr>
          <p:cNvPr id="3" name="Subtitle 2"/>
          <p:cNvSpPr>
            <a:spLocks noGrp="1"/>
          </p:cNvSpPr>
          <p:nvPr>
            <p:ph type="subTitle" idx="1"/>
          </p:nvPr>
        </p:nvSpPr>
        <p:spPr>
          <a:xfrm>
            <a:off x="1432560" y="2643182"/>
            <a:ext cx="6639902" cy="2286016"/>
          </a:xfrm>
        </p:spPr>
        <p:txBody>
          <a:bodyPr>
            <a:normAutofit/>
          </a:bodyPr>
          <a:lstStyle/>
          <a:p>
            <a:pPr>
              <a:buFont typeface="Wingdings" pitchFamily="2" charset="2"/>
              <a:buChar char="Ø"/>
            </a:pPr>
            <a:r>
              <a:rPr lang="en-IN" sz="2400" dirty="0" smtClean="0">
                <a:latin typeface="Cambria" pitchFamily="18" charset="0"/>
                <a:ea typeface="Cambria" pitchFamily="18" charset="0"/>
              </a:rPr>
              <a:t>Automobile Accidents</a:t>
            </a:r>
          </a:p>
          <a:p>
            <a:pPr>
              <a:buFont typeface="Wingdings" pitchFamily="2" charset="2"/>
              <a:buChar char="Ø"/>
            </a:pPr>
            <a:r>
              <a:rPr lang="en-IN" sz="2400" dirty="0" smtClean="0">
                <a:latin typeface="Cambria" pitchFamily="18" charset="0"/>
                <a:ea typeface="Cambria" pitchFamily="18" charset="0"/>
              </a:rPr>
              <a:t>Large Truck Accidents </a:t>
            </a:r>
          </a:p>
          <a:p>
            <a:pPr>
              <a:buFont typeface="Wingdings" pitchFamily="2" charset="2"/>
              <a:buChar char="Ø"/>
            </a:pPr>
            <a:r>
              <a:rPr lang="en-IN" sz="2400" dirty="0" smtClean="0">
                <a:latin typeface="Cambria" pitchFamily="18" charset="0"/>
                <a:ea typeface="Cambria" pitchFamily="18" charset="0"/>
              </a:rPr>
              <a:t>Motorcycle Accidents</a:t>
            </a:r>
          </a:p>
          <a:p>
            <a:pPr>
              <a:buFont typeface="Wingdings" pitchFamily="2" charset="2"/>
              <a:buChar char="Ø"/>
            </a:pPr>
            <a:r>
              <a:rPr lang="en-IN" sz="2400" dirty="0" smtClean="0">
                <a:latin typeface="Cambria" pitchFamily="18" charset="0"/>
                <a:ea typeface="Cambria" pitchFamily="18" charset="0"/>
              </a:rPr>
              <a:t>Elder Abuse/Nursing Home Abuse</a:t>
            </a:r>
          </a:p>
          <a:p>
            <a:pPr>
              <a:buFont typeface="Wingdings" pitchFamily="2" charset="2"/>
              <a:buChar char="Ø"/>
            </a:pPr>
            <a:r>
              <a:rPr lang="en-IN" sz="2400" dirty="0" smtClean="0">
                <a:latin typeface="Cambria" pitchFamily="18" charset="0"/>
                <a:ea typeface="Cambria" pitchFamily="18" charset="0"/>
              </a:rPr>
              <a:t>Workplace Accidents</a:t>
            </a:r>
            <a:endParaRPr lang="en-US" sz="2400"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0"/>
            <a:ext cx="3228975" cy="876300"/>
          </a:xfrm>
          <a:prstGeom prst="rect">
            <a:avLst/>
          </a:prstGeom>
          <a:noFill/>
        </p:spPr>
      </p:pic>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357298"/>
            <a:ext cx="7406640" cy="857256"/>
          </a:xfrm>
        </p:spPr>
        <p:txBody>
          <a:bodyPr>
            <a:normAutofit/>
          </a:bodyPr>
          <a:lstStyle/>
          <a:p>
            <a:pPr>
              <a:buFont typeface="Wingdings" pitchFamily="2" charset="2"/>
              <a:buChar char="Ø"/>
            </a:pPr>
            <a:r>
              <a:rPr lang="en-IN" dirty="0" smtClean="0">
                <a:solidFill>
                  <a:srgbClr val="0070C0"/>
                </a:solidFill>
              </a:rPr>
              <a:t>Automobile Accidents</a:t>
            </a:r>
            <a:endParaRPr lang="en-US" dirty="0">
              <a:solidFill>
                <a:srgbClr val="0070C0"/>
              </a:solidFill>
            </a:endParaRPr>
          </a:p>
        </p:txBody>
      </p:sp>
      <p:sp>
        <p:nvSpPr>
          <p:cNvPr id="3" name="Subtitle 2"/>
          <p:cNvSpPr>
            <a:spLocks noGrp="1"/>
          </p:cNvSpPr>
          <p:nvPr>
            <p:ph type="subTitle" idx="1"/>
          </p:nvPr>
        </p:nvSpPr>
        <p:spPr>
          <a:xfrm>
            <a:off x="1432560" y="2857496"/>
            <a:ext cx="4353886" cy="2643206"/>
          </a:xfrm>
        </p:spPr>
        <p:txBody>
          <a:bodyPr>
            <a:noAutofit/>
          </a:bodyPr>
          <a:lstStyle/>
          <a:p>
            <a:r>
              <a:rPr lang="en-US" sz="2400" dirty="0" smtClean="0">
                <a:latin typeface="Cambria" pitchFamily="18" charset="0"/>
                <a:ea typeface="Cambria" pitchFamily="18" charset="0"/>
              </a:rPr>
              <a:t>An Automobile Accidents can change the lives of victims and their families forever by </a:t>
            </a:r>
            <a:r>
              <a:rPr lang="en-US" sz="2400" dirty="0" smtClean="0">
                <a:latin typeface="Cambria" pitchFamily="18" charset="0"/>
                <a:ea typeface="Cambria" pitchFamily="18" charset="0"/>
              </a:rPr>
              <a:t>causing </a:t>
            </a:r>
            <a:r>
              <a:rPr lang="en-US" sz="2400" dirty="0" smtClean="0">
                <a:latin typeface="Cambria" pitchFamily="18" charset="0"/>
                <a:ea typeface="Cambria" pitchFamily="18" charset="0"/>
                <a:hlinkClick r:id="rId2"/>
              </a:rPr>
              <a:t>catastrophic </a:t>
            </a:r>
            <a:r>
              <a:rPr lang="en-US" sz="2400" dirty="0" smtClean="0">
                <a:latin typeface="Cambria" pitchFamily="18" charset="0"/>
                <a:ea typeface="Cambria" pitchFamily="18" charset="0"/>
                <a:hlinkClick r:id="rId2"/>
              </a:rPr>
              <a:t>injuries</a:t>
            </a:r>
            <a:r>
              <a:rPr lang="en-US" sz="2400" dirty="0" smtClean="0">
                <a:latin typeface="Cambria" pitchFamily="18" charset="0"/>
                <a:ea typeface="Cambria" pitchFamily="18" charset="0"/>
              </a:rPr>
              <a:t> and even W</a:t>
            </a:r>
            <a:r>
              <a:rPr lang="en-US" sz="2400" dirty="0" smtClean="0">
                <a:latin typeface="Cambria" pitchFamily="18" charset="0"/>
                <a:ea typeface="Cambria" pitchFamily="18" charset="0"/>
              </a:rPr>
              <a:t>rongful Death</a:t>
            </a:r>
            <a:r>
              <a:rPr lang="en-US" sz="2400" dirty="0" smtClean="0">
                <a:latin typeface="Cambria" pitchFamily="18" charset="0"/>
                <a:ea typeface="Cambria" pitchFamily="18" charset="0"/>
              </a:rPr>
              <a:t>.</a:t>
            </a:r>
            <a:endParaRPr lang="en-US" sz="2400"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3"/>
          <a:srcRect/>
          <a:stretch>
            <a:fillRect/>
          </a:stretch>
        </p:blipFill>
        <p:spPr bwMode="auto">
          <a:xfrm>
            <a:off x="5915057" y="0"/>
            <a:ext cx="3228975" cy="876300"/>
          </a:xfrm>
          <a:prstGeom prst="rect">
            <a:avLst/>
          </a:prstGeom>
          <a:noFill/>
        </p:spPr>
      </p:pic>
      <p:pic>
        <p:nvPicPr>
          <p:cNvPr id="1026" name="Picture 2" descr="Image result for automobile accidents images"/>
          <p:cNvPicPr>
            <a:picLocks noChangeAspect="1" noChangeArrowheads="1"/>
          </p:cNvPicPr>
          <p:nvPr/>
        </p:nvPicPr>
        <p:blipFill>
          <a:blip r:embed="rId4"/>
          <a:srcRect/>
          <a:stretch>
            <a:fillRect/>
          </a:stretch>
        </p:blipFill>
        <p:spPr bwMode="auto">
          <a:xfrm>
            <a:off x="5715008" y="2786058"/>
            <a:ext cx="3065480" cy="2296154"/>
          </a:xfrm>
          <a:prstGeom prst="rect">
            <a:avLst/>
          </a:prstGeom>
          <a:noFill/>
        </p:spPr>
      </p:pic>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000108"/>
            <a:ext cx="7406640" cy="1000132"/>
          </a:xfrm>
        </p:spPr>
        <p:txBody>
          <a:bodyPr>
            <a:normAutofit/>
          </a:bodyPr>
          <a:lstStyle/>
          <a:p>
            <a:pPr>
              <a:buFont typeface="Wingdings" pitchFamily="2" charset="2"/>
              <a:buChar char="Ø"/>
            </a:pPr>
            <a:r>
              <a:rPr lang="en-IN" dirty="0" smtClean="0">
                <a:solidFill>
                  <a:srgbClr val="0070C0"/>
                </a:solidFill>
              </a:rPr>
              <a:t>Large Truck Accidents</a:t>
            </a:r>
            <a:endParaRPr lang="en-US" dirty="0">
              <a:solidFill>
                <a:srgbClr val="0070C0"/>
              </a:solidFill>
            </a:endParaRPr>
          </a:p>
        </p:txBody>
      </p:sp>
      <p:sp>
        <p:nvSpPr>
          <p:cNvPr id="3" name="Subtitle 2"/>
          <p:cNvSpPr>
            <a:spLocks noGrp="1"/>
          </p:cNvSpPr>
          <p:nvPr>
            <p:ph type="subTitle" idx="1"/>
          </p:nvPr>
        </p:nvSpPr>
        <p:spPr>
          <a:xfrm>
            <a:off x="1432560" y="2357430"/>
            <a:ext cx="7068530" cy="2428892"/>
          </a:xfrm>
        </p:spPr>
        <p:txBody>
          <a:bodyPr>
            <a:normAutofit/>
          </a:bodyPr>
          <a:lstStyle/>
          <a:p>
            <a:pPr algn="just"/>
            <a:r>
              <a:rPr lang="en-US" sz="2000" dirty="0" smtClean="0">
                <a:latin typeface="Cambria" pitchFamily="18" charset="0"/>
                <a:ea typeface="Cambria" pitchFamily="18" charset="0"/>
              </a:rPr>
              <a:t>Accidents involving large trucks are among the most serious and most deadly in the United States. Each year truck crashes kill over 5,000 people and injure almost 150,000 more on our nation’s roads and highways. Nearly 25% of auto vehicle deaths involve a large truck. Large trucks are involved in multiple-vehicle fatal crashes at twice the rate of passenger vehicles.</a:t>
            </a:r>
            <a:endParaRPr lang="en-US" sz="2000"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0"/>
            <a:ext cx="3228975" cy="876300"/>
          </a:xfrm>
          <a:prstGeom prst="rect">
            <a:avLst/>
          </a:prstGeom>
          <a:noFill/>
        </p:spPr>
      </p:pic>
      <p:pic>
        <p:nvPicPr>
          <p:cNvPr id="17410" name="Picture 2" descr="Image result for Large truck accidents attorneys images"/>
          <p:cNvPicPr>
            <a:picLocks noChangeAspect="1" noChangeArrowheads="1"/>
          </p:cNvPicPr>
          <p:nvPr/>
        </p:nvPicPr>
        <p:blipFill>
          <a:blip r:embed="rId3"/>
          <a:srcRect/>
          <a:stretch>
            <a:fillRect/>
          </a:stretch>
        </p:blipFill>
        <p:spPr bwMode="auto">
          <a:xfrm>
            <a:off x="2214546" y="4429132"/>
            <a:ext cx="5357850" cy="2085962"/>
          </a:xfrm>
          <a:prstGeom prst="rect">
            <a:avLst/>
          </a:prstGeom>
          <a:noFill/>
        </p:spPr>
      </p:pic>
    </p:spTree>
  </p:cSld>
  <p:clrMapOvr>
    <a:masterClrMapping/>
  </p:clrMapOvr>
  <p:transition>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0166" y="1000108"/>
            <a:ext cx="7406640" cy="1000132"/>
          </a:xfrm>
        </p:spPr>
        <p:txBody>
          <a:bodyPr/>
          <a:lstStyle/>
          <a:p>
            <a:pPr>
              <a:buFont typeface="Wingdings" pitchFamily="2" charset="2"/>
              <a:buChar char="Ø"/>
            </a:pPr>
            <a:r>
              <a:rPr lang="en-IN" dirty="0" smtClean="0">
                <a:solidFill>
                  <a:srgbClr val="0070C0"/>
                </a:solidFill>
              </a:rPr>
              <a:t>Motorcycle Accidents</a:t>
            </a:r>
            <a:endParaRPr lang="en-US" dirty="0">
              <a:solidFill>
                <a:srgbClr val="0070C0"/>
              </a:solidFill>
            </a:endParaRPr>
          </a:p>
        </p:txBody>
      </p:sp>
      <p:sp>
        <p:nvSpPr>
          <p:cNvPr id="3" name="Subtitle 2"/>
          <p:cNvSpPr>
            <a:spLocks noGrp="1"/>
          </p:cNvSpPr>
          <p:nvPr>
            <p:ph type="subTitle" idx="1"/>
          </p:nvPr>
        </p:nvSpPr>
        <p:spPr>
          <a:xfrm>
            <a:off x="1432560" y="2214554"/>
            <a:ext cx="6997092" cy="1928826"/>
          </a:xfrm>
        </p:spPr>
        <p:txBody>
          <a:bodyPr>
            <a:noAutofit/>
          </a:bodyPr>
          <a:lstStyle/>
          <a:p>
            <a:pPr algn="just"/>
            <a:r>
              <a:rPr lang="en-US" sz="2000" dirty="0" smtClean="0">
                <a:latin typeface="Cambria" pitchFamily="18" charset="0"/>
                <a:ea typeface="Cambria" pitchFamily="18" charset="0"/>
              </a:rPr>
              <a:t>If you or someone you love has been in a motorcycle accident, the first step is to seek medical attention. Treatment will depend on the severity of the injury, but since most motorcycle accidents result in serious and debilitating injury or even death, the motorcyclist should be rushed to a hospital immediately after the collision.</a:t>
            </a:r>
          </a:p>
          <a:p>
            <a:r>
              <a:rPr lang="en-US" sz="2400" dirty="0" smtClean="0"/>
              <a:t/>
            </a:r>
            <a:br>
              <a:rPr lang="en-US" sz="2400" dirty="0" smtClean="0"/>
            </a:br>
            <a:endParaRPr lang="en-US" sz="2400" dirty="0"/>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0"/>
            <a:ext cx="3228975" cy="876300"/>
          </a:xfrm>
          <a:prstGeom prst="rect">
            <a:avLst/>
          </a:prstGeom>
          <a:noFill/>
        </p:spPr>
      </p:pic>
      <p:pic>
        <p:nvPicPr>
          <p:cNvPr id="7" name="Picture 2" descr="Image result for Motorcycle accidents attorneys images"/>
          <p:cNvPicPr>
            <a:picLocks noChangeAspect="1" noChangeArrowheads="1"/>
          </p:cNvPicPr>
          <p:nvPr/>
        </p:nvPicPr>
        <p:blipFill>
          <a:blip r:embed="rId3"/>
          <a:srcRect/>
          <a:stretch>
            <a:fillRect/>
          </a:stretch>
        </p:blipFill>
        <p:spPr bwMode="auto">
          <a:xfrm>
            <a:off x="1785918" y="4286256"/>
            <a:ext cx="6429420" cy="2143140"/>
          </a:xfrm>
          <a:prstGeom prst="rect">
            <a:avLst/>
          </a:prstGeom>
          <a:noFill/>
        </p:spPr>
      </p:pic>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7290" y="1428736"/>
            <a:ext cx="7786710" cy="857256"/>
          </a:xfrm>
        </p:spPr>
        <p:txBody>
          <a:bodyPr>
            <a:normAutofit fontScale="90000"/>
          </a:bodyPr>
          <a:lstStyle/>
          <a:p>
            <a:pPr>
              <a:buFont typeface="Wingdings" pitchFamily="2" charset="2"/>
              <a:buChar char="Ø"/>
            </a:pPr>
            <a:r>
              <a:rPr lang="en-IN" dirty="0" smtClean="0">
                <a:solidFill>
                  <a:srgbClr val="0070C0"/>
                </a:solidFill>
              </a:rPr>
              <a:t>Elder Abuse/Nursing Home Abuse</a:t>
            </a:r>
            <a:endParaRPr lang="en-US" dirty="0">
              <a:solidFill>
                <a:srgbClr val="0070C0"/>
              </a:solidFill>
            </a:endParaRPr>
          </a:p>
        </p:txBody>
      </p:sp>
      <p:sp>
        <p:nvSpPr>
          <p:cNvPr id="3" name="Subtitle 2"/>
          <p:cNvSpPr>
            <a:spLocks noGrp="1"/>
          </p:cNvSpPr>
          <p:nvPr>
            <p:ph type="subTitle" idx="1"/>
          </p:nvPr>
        </p:nvSpPr>
        <p:spPr>
          <a:xfrm>
            <a:off x="1432560" y="2714620"/>
            <a:ext cx="7139968" cy="2786082"/>
          </a:xfrm>
        </p:spPr>
        <p:txBody>
          <a:bodyPr>
            <a:normAutofit fontScale="85000" lnSpcReduction="10000"/>
          </a:bodyPr>
          <a:lstStyle/>
          <a:p>
            <a:pPr algn="just"/>
            <a:r>
              <a:rPr lang="en-US" dirty="0" smtClean="0">
                <a:latin typeface="Cambria" pitchFamily="18" charset="0"/>
                <a:ea typeface="Cambria" pitchFamily="18" charset="0"/>
              </a:rPr>
              <a:t>Although the nursing home industry is intended to provide a caring, nurturing environment for individuals in their golden years, some facilities are motivated more by profit than by proper patient care, so abuses occur.  State and federal laws protect nursing home and assisted living facility residents and, with the help of a skilled attorney, nursing home abuse victims or survivors may be able to hold negligent nursing homes accountable and be compensated for their injuries and loss.</a:t>
            </a:r>
            <a:r>
              <a:rPr lang="en-US" dirty="0" smtClean="0"/>
              <a:t> </a:t>
            </a:r>
            <a:endParaRPr lang="en-US" dirty="0"/>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0"/>
            <a:ext cx="3228975" cy="876300"/>
          </a:xfrm>
          <a:prstGeom prst="rect">
            <a:avLst/>
          </a:prstGeom>
          <a:noFill/>
        </p:spPr>
      </p:pic>
    </p:spTree>
  </p:cSld>
  <p:clrMapOvr>
    <a:masterClrMapping/>
  </p:clrMapOvr>
  <p:transition>
    <p:wipe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071546"/>
            <a:ext cx="7711440" cy="1357322"/>
          </a:xfrm>
        </p:spPr>
        <p:txBody>
          <a:bodyPr>
            <a:normAutofit fontScale="90000"/>
          </a:bodyPr>
          <a:lstStyle/>
          <a:p>
            <a:pPr>
              <a:buFont typeface="Wingdings" pitchFamily="2" charset="2"/>
              <a:buChar char="Ø"/>
            </a:pPr>
            <a:r>
              <a:rPr lang="en-IN" dirty="0" smtClean="0">
                <a:solidFill>
                  <a:srgbClr val="0070C0"/>
                </a:solidFill>
              </a:rPr>
              <a:t>Workplace Accidents(Workers Compensation)</a:t>
            </a:r>
            <a:endParaRPr lang="en-US" dirty="0">
              <a:solidFill>
                <a:srgbClr val="0070C0"/>
              </a:solidFill>
            </a:endParaRPr>
          </a:p>
        </p:txBody>
      </p:sp>
      <p:sp>
        <p:nvSpPr>
          <p:cNvPr id="3" name="Subtitle 2"/>
          <p:cNvSpPr>
            <a:spLocks noGrp="1"/>
          </p:cNvSpPr>
          <p:nvPr>
            <p:ph type="subTitle" idx="1"/>
          </p:nvPr>
        </p:nvSpPr>
        <p:spPr>
          <a:xfrm>
            <a:off x="1432560" y="2928934"/>
            <a:ext cx="6925654" cy="2643206"/>
          </a:xfrm>
        </p:spPr>
        <p:txBody>
          <a:bodyPr>
            <a:normAutofit lnSpcReduction="10000"/>
          </a:bodyPr>
          <a:lstStyle/>
          <a:p>
            <a:pPr algn="just"/>
            <a:r>
              <a:rPr lang="en-US" dirty="0" smtClean="0">
                <a:latin typeface="Cambria" pitchFamily="18" charset="0"/>
                <a:ea typeface="Cambria" pitchFamily="18" charset="0"/>
              </a:rPr>
              <a:t>If you have suffered an on-the-job injury, you may be entitled to workers’ compensation. Workers’ compensation laws protect employees by holding employers responsible for any injuries that occur due to unsafe conditions at a place of work, and compensate employees for workplace injuries. </a:t>
            </a:r>
            <a:endParaRPr lang="en-US"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0"/>
            <a:ext cx="3228975" cy="876300"/>
          </a:xfrm>
          <a:prstGeom prst="rect">
            <a:avLst/>
          </a:prstGeom>
          <a:noFill/>
        </p:spPr>
      </p:pic>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714356"/>
            <a:ext cx="7406640" cy="1143008"/>
          </a:xfrm>
        </p:spPr>
        <p:txBody>
          <a:bodyPr/>
          <a:lstStyle/>
          <a:p>
            <a:r>
              <a:rPr lang="en-IN" dirty="0" smtClean="0">
                <a:solidFill>
                  <a:srgbClr val="0070C0"/>
                </a:solidFill>
              </a:rPr>
              <a:t>Contact us</a:t>
            </a:r>
            <a:endParaRPr lang="en-US" dirty="0">
              <a:solidFill>
                <a:srgbClr val="0070C0"/>
              </a:solidFill>
            </a:endParaRPr>
          </a:p>
        </p:txBody>
      </p:sp>
      <p:sp>
        <p:nvSpPr>
          <p:cNvPr id="3" name="Subtitle 2"/>
          <p:cNvSpPr>
            <a:spLocks noGrp="1"/>
          </p:cNvSpPr>
          <p:nvPr>
            <p:ph type="subTitle" idx="1"/>
          </p:nvPr>
        </p:nvSpPr>
        <p:spPr>
          <a:xfrm>
            <a:off x="1432560" y="2643182"/>
            <a:ext cx="7406640" cy="2214578"/>
          </a:xfrm>
        </p:spPr>
        <p:txBody>
          <a:bodyPr/>
          <a:lstStyle/>
          <a:p>
            <a:endParaRPr lang="en-US" dirty="0"/>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0"/>
            <a:ext cx="3228975" cy="876300"/>
          </a:xfrm>
          <a:prstGeom prst="rect">
            <a:avLst/>
          </a:prstGeom>
          <a:noFill/>
        </p:spPr>
      </p:pic>
      <p:pic>
        <p:nvPicPr>
          <p:cNvPr id="5" name="Content Placeholder 3" descr="contact us image.jpg"/>
          <p:cNvPicPr>
            <a:picLocks noGrp="1" noChangeAspect="1"/>
          </p:cNvPicPr>
          <p:nvPr>
            <p:ph idx="1"/>
          </p:nvPr>
        </p:nvPicPr>
        <p:blipFill>
          <a:blip r:embed="rId3"/>
          <a:stretch>
            <a:fillRect/>
          </a:stretch>
        </p:blipFill>
        <p:spPr>
          <a:xfrm>
            <a:off x="1000100" y="2000240"/>
            <a:ext cx="8143900" cy="4857760"/>
          </a:xfrm>
        </p:spPr>
      </p:pic>
      <p:pic>
        <p:nvPicPr>
          <p:cNvPr id="6" name="Content Placeholder 3" descr="contact us image.jpg"/>
          <p:cNvPicPr>
            <a:picLocks noGrp="1" noChangeAspect="1"/>
          </p:cNvPicPr>
          <p:nvPr>
            <p:ph idx="1"/>
          </p:nvPr>
        </p:nvPicPr>
        <p:blipFill>
          <a:blip r:embed="rId3"/>
          <a:stretch>
            <a:fillRect/>
          </a:stretch>
        </p:blipFill>
        <p:spPr>
          <a:xfrm>
            <a:off x="1000100" y="1928802"/>
            <a:ext cx="8143900" cy="4929198"/>
          </a:xfrm>
        </p:spPr>
      </p:pic>
      <p:pic>
        <p:nvPicPr>
          <p:cNvPr id="7" name="Content Placeholder 3" descr="contact us image.jpg"/>
          <p:cNvPicPr>
            <a:picLocks noGrp="1" noChangeAspect="1"/>
          </p:cNvPicPr>
          <p:nvPr>
            <p:ph idx="1"/>
          </p:nvPr>
        </p:nvPicPr>
        <p:blipFill>
          <a:blip r:embed="rId3"/>
          <a:stretch>
            <a:fillRect/>
          </a:stretch>
        </p:blipFill>
        <p:spPr>
          <a:xfrm>
            <a:off x="1000100" y="1928802"/>
            <a:ext cx="8143900" cy="4954206"/>
          </a:xfrm>
        </p:spPr>
      </p:pic>
      <p:sp>
        <p:nvSpPr>
          <p:cNvPr id="8" name="TextBox 7"/>
          <p:cNvSpPr txBox="1"/>
          <p:nvPr/>
        </p:nvSpPr>
        <p:spPr>
          <a:xfrm>
            <a:off x="3786182" y="2500306"/>
            <a:ext cx="5143536" cy="400110"/>
          </a:xfrm>
          <a:prstGeom prst="rect">
            <a:avLst/>
          </a:prstGeom>
          <a:noFill/>
        </p:spPr>
        <p:txBody>
          <a:bodyPr wrap="square" rtlCol="0">
            <a:spAutoFit/>
          </a:bodyPr>
          <a:lstStyle/>
          <a:p>
            <a:r>
              <a:rPr lang="en-IN" sz="2000" b="1" dirty="0" smtClean="0">
                <a:solidFill>
                  <a:schemeClr val="bg1"/>
                </a:solidFill>
                <a:latin typeface="Cambria" pitchFamily="18" charset="0"/>
                <a:ea typeface="Cambria" pitchFamily="18" charset="0"/>
              </a:rPr>
              <a:t>Website:  https://www.yorklawcorp.com/</a:t>
            </a:r>
            <a:endParaRPr lang="en-US" sz="2000" b="1" dirty="0">
              <a:solidFill>
                <a:schemeClr val="bg1"/>
              </a:solidFill>
              <a:latin typeface="Cambria" pitchFamily="18" charset="0"/>
              <a:ea typeface="Cambria" pitchFamily="18" charset="0"/>
            </a:endParaRPr>
          </a:p>
        </p:txBody>
      </p:sp>
      <p:pic>
        <p:nvPicPr>
          <p:cNvPr id="10" name="Content Placeholder 3" descr="contact us image.jpg"/>
          <p:cNvPicPr>
            <a:picLocks noChangeAspect="1"/>
          </p:cNvPicPr>
          <p:nvPr/>
        </p:nvPicPr>
        <p:blipFill>
          <a:blip r:embed="rId3"/>
          <a:stretch>
            <a:fillRect/>
          </a:stretch>
        </p:blipFill>
        <p:spPr>
          <a:xfrm>
            <a:off x="1000100" y="1928802"/>
            <a:ext cx="8143900" cy="4929198"/>
          </a:xfrm>
          <a:prstGeom prst="rect">
            <a:avLst/>
          </a:prstGeom>
        </p:spPr>
      </p:pic>
      <p:sp>
        <p:nvSpPr>
          <p:cNvPr id="11" name="TextBox 10"/>
          <p:cNvSpPr txBox="1"/>
          <p:nvPr/>
        </p:nvSpPr>
        <p:spPr>
          <a:xfrm>
            <a:off x="3500430" y="2571744"/>
            <a:ext cx="5072098" cy="400110"/>
          </a:xfrm>
          <a:prstGeom prst="rect">
            <a:avLst/>
          </a:prstGeom>
          <a:noFill/>
        </p:spPr>
        <p:txBody>
          <a:bodyPr wrap="square" rtlCol="0">
            <a:spAutoFit/>
          </a:bodyPr>
          <a:lstStyle/>
          <a:p>
            <a:r>
              <a:rPr lang="en-IN" sz="2000" b="1" dirty="0" smtClean="0">
                <a:solidFill>
                  <a:schemeClr val="bg1"/>
                </a:solidFill>
                <a:latin typeface="Cambria" pitchFamily="18" charset="0"/>
                <a:ea typeface="Cambria" pitchFamily="18" charset="0"/>
              </a:rPr>
              <a:t>Website:  </a:t>
            </a:r>
            <a:r>
              <a:rPr lang="en-IN" sz="2000" b="1" dirty="0" smtClean="0">
                <a:solidFill>
                  <a:schemeClr val="bg1"/>
                </a:solidFill>
                <a:latin typeface="Cambria" pitchFamily="18" charset="0"/>
                <a:ea typeface="Cambria" pitchFamily="18" charset="0"/>
                <a:hlinkClick r:id="rId4"/>
              </a:rPr>
              <a:t>https://www.yorklawcorp.com/</a:t>
            </a:r>
            <a:endParaRPr lang="en-US" sz="2000" b="1" dirty="0">
              <a:solidFill>
                <a:schemeClr val="bg1"/>
              </a:solidFill>
              <a:latin typeface="Cambria" pitchFamily="18" charset="0"/>
              <a:ea typeface="Cambria" pitchFamily="18" charset="0"/>
            </a:endParaRPr>
          </a:p>
        </p:txBody>
      </p:sp>
      <p:sp>
        <p:nvSpPr>
          <p:cNvPr id="12" name="TextBox 11"/>
          <p:cNvSpPr txBox="1"/>
          <p:nvPr/>
        </p:nvSpPr>
        <p:spPr>
          <a:xfrm>
            <a:off x="4786314" y="3214686"/>
            <a:ext cx="3857652" cy="430887"/>
          </a:xfrm>
          <a:prstGeom prst="rect">
            <a:avLst/>
          </a:prstGeom>
          <a:noFill/>
        </p:spPr>
        <p:txBody>
          <a:bodyPr wrap="square" rtlCol="0">
            <a:spAutoFit/>
          </a:bodyPr>
          <a:lstStyle/>
          <a:p>
            <a:r>
              <a:rPr lang="en-IN" sz="2200" b="1" dirty="0" smtClean="0">
                <a:solidFill>
                  <a:schemeClr val="bg1"/>
                </a:solidFill>
                <a:latin typeface="Cambria" pitchFamily="18" charset="0"/>
                <a:ea typeface="Cambria" pitchFamily="18" charset="0"/>
              </a:rPr>
              <a:t>Contact us: 800-939-1832</a:t>
            </a:r>
            <a:endParaRPr lang="en-US" sz="2200" b="1" dirty="0">
              <a:solidFill>
                <a:schemeClr val="bg1"/>
              </a:solidFill>
              <a:latin typeface="Cambria" pitchFamily="18" charset="0"/>
              <a:ea typeface="Cambria" pitchFamily="18" charset="0"/>
            </a:endParaRPr>
          </a:p>
        </p:txBody>
      </p:sp>
      <p:sp>
        <p:nvSpPr>
          <p:cNvPr id="13" name="TextBox 12"/>
          <p:cNvSpPr txBox="1"/>
          <p:nvPr/>
        </p:nvSpPr>
        <p:spPr>
          <a:xfrm>
            <a:off x="4786314" y="5141253"/>
            <a:ext cx="4857784" cy="430887"/>
          </a:xfrm>
          <a:prstGeom prst="rect">
            <a:avLst/>
          </a:prstGeom>
          <a:noFill/>
        </p:spPr>
        <p:txBody>
          <a:bodyPr wrap="square" rtlCol="0">
            <a:spAutoFit/>
          </a:bodyPr>
          <a:lstStyle/>
          <a:p>
            <a:r>
              <a:rPr lang="en-IN" sz="2200" b="1" dirty="0" smtClean="0">
                <a:solidFill>
                  <a:schemeClr val="bg1"/>
                </a:solidFill>
              </a:rPr>
              <a:t>Email Id: </a:t>
            </a:r>
            <a:r>
              <a:rPr lang="en-US" sz="2200" b="1" dirty="0">
                <a:solidFill>
                  <a:schemeClr val="bg1"/>
                </a:solidFill>
                <a:hlinkClick r:id="rId5"/>
              </a:rPr>
              <a:t>info@yorklawcorp.com</a:t>
            </a:r>
            <a:r>
              <a:rPr lang="en-US" sz="2200" b="1" dirty="0">
                <a:solidFill>
                  <a:schemeClr val="bg1"/>
                </a:solidFill>
              </a:rPr>
              <a:t> </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46</TotalTime>
  <Words>369</Words>
  <Application>Microsoft Office PowerPoint</Application>
  <PresentationFormat>On-screen Show (4:3)</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What is Wrongful Death Lawyers?</vt:lpstr>
      <vt:lpstr>Types of Wrongful Death Lawyers</vt:lpstr>
      <vt:lpstr>Automobile Accidents</vt:lpstr>
      <vt:lpstr>Large Truck Accidents</vt:lpstr>
      <vt:lpstr>Motorcycle Accidents</vt:lpstr>
      <vt:lpstr>Elder Abuse/Nursing Home Abuse</vt:lpstr>
      <vt:lpstr>Workplace Accidents(Workers Compensation)</vt:lpstr>
      <vt:lpstr>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Wrongful Death Lawyers?</dc:title>
  <dc:creator>admin</dc:creator>
  <cp:lastModifiedBy>admin</cp:lastModifiedBy>
  <cp:revision>6</cp:revision>
  <dcterms:created xsi:type="dcterms:W3CDTF">2021-02-18T06:20:19Z</dcterms:created>
  <dcterms:modified xsi:type="dcterms:W3CDTF">2021-02-18T07:07:13Z</dcterms:modified>
</cp:coreProperties>
</file>